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424" r:id="rId3"/>
    <p:sldId id="432" r:id="rId4"/>
    <p:sldId id="416" r:id="rId5"/>
    <p:sldId id="423" r:id="rId6"/>
    <p:sldId id="426" r:id="rId7"/>
    <p:sldId id="260" r:id="rId8"/>
    <p:sldId id="327" r:id="rId9"/>
    <p:sldId id="328" r:id="rId10"/>
    <p:sldId id="402" r:id="rId11"/>
    <p:sldId id="425" r:id="rId12"/>
    <p:sldId id="403" r:id="rId13"/>
    <p:sldId id="404" r:id="rId14"/>
    <p:sldId id="405" r:id="rId15"/>
    <p:sldId id="406" r:id="rId16"/>
    <p:sldId id="407" r:id="rId17"/>
    <p:sldId id="427" r:id="rId18"/>
    <p:sldId id="388" r:id="rId19"/>
    <p:sldId id="397" r:id="rId20"/>
    <p:sldId id="398" r:id="rId21"/>
    <p:sldId id="431" r:id="rId22"/>
    <p:sldId id="428" r:id="rId23"/>
    <p:sldId id="429" r:id="rId24"/>
    <p:sldId id="262" r:id="rId25"/>
    <p:sldId id="266" r:id="rId26"/>
    <p:sldId id="271" r:id="rId27"/>
    <p:sldId id="430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24"/>
    <p:restoredTop sz="81361"/>
  </p:normalViewPr>
  <p:slideViewPr>
    <p:cSldViewPr snapToGrid="0" snapToObjects="1">
      <p:cViewPr varScale="1">
        <p:scale>
          <a:sx n="98" d="100"/>
          <a:sy n="98" d="100"/>
        </p:scale>
        <p:origin x="1576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7T04:38:54.9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2450 1 24575,'-9'5'0,"-5"-2"0,-8 14 0,-14-2 0,-15 22 0,-3 2 0,-23 13-1985,2 6 1985,6-5 0,-4 1 0,21-18 0,-1 1 0,-1 4 0,-3 4 0,1-2 0,-9 2 0,-1-1 0,5-5 0,-3 2 0,1-1 0,-19 12 0,2-1 0,0-2 0,0-2 0,6-7 0,6-3-345,-15 16 345,32-31 0,5-3 0,7 10 0,5-21 0,19 5 0,0-12 0,6 7 1947,0-2-1947,-1 3 383,1-4-383,0 4 0,-1-4 0,1 4 0,-6 1 0,5-1 0,-5 6 0,0 1 0,4 0 0,-8 3 0,8-3 0,-9 5 0,3 5 0,-4-4 0,-1 11 0,1-11 0,-1 5 0,0 0 0,2-5 0,-2 4 0,6-10 0,2-1 0,5-6 0,3 0 0,-2 1 0,7-1 0,-7-4 0,2-1 0,-3 0 0,0-2 0,-1 6 0,-4-7 0,3 3 0,1 0 0,2-3 0,3 3 0,-4-7 0,4-8 0,-4-10 0,3-1 0,-5-11 0,0 5 0,0-6 0,-6 0 0,10-7 0,-9 5 0,11 1 0,-7 3 0,6 9 0,-3-3 0,8 10 0,-4 2 0,5 4 0,0 13 0,0 4 0,0 18 0,0 4 0,0-1 0,0 4 0,0-3 0,0 5 0,0 0 0,0 0 0,0-6 0,0-1 0,0-6 0,0-6 0,0 5 0,0-10 0,0 5 0,0-6 0,4-4 0,1-1 0,9 0 0,8 3 0,6-1 0,6 4 0,7-4 0,2 1 0,6 4 0,8-10 0,-5 5 0,5-6 0,-7 0 0,-8 0 0,6 0 0,-18 0 0,10 0 0,-18 0 0,-1 0 0,-6 0 0,-6 0 0,1 0 0,-1 0 0,-4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5T20:34:12.0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1395 0 24575,'-20'5'0,"-14"14"0,-2 11 0,-24 29 0,0 8 0,16-14 0,-2 5-810,2 2 0,0 4 810,8-10 0,-2 3 0,2 2 0,2-1 0,2 2 0,2 1 0,-2 7 0,2 2 0,2 0 0,5-5 0,2 1 0,1 0 0,-2 8 0,0 1 0,1 0-533,1-2 1,1 0 0,0 0 532,-3 6 0,0 1 0,0 0 0,-2 3 0,1 1 0,0 0 0,1-1 0,0 1 0,1-2 0,2-6 0,0-1 0,0 0 0,1 5 0,-1 0 0,1-2 0,1-9 0,1-1 0,-1 0-400,0 4 0,0 1 0,0-1 400,1-6 0,0-1 0,2 0 0,-6 26 0,4-1-289,5-6 1,3-1 288,2-10 0,3 0 0,7 2 0,3-1 0,2-3 0,2-2 0,2-2 0,1-2 493,-1-5 1,-1-2-494,7 31 1898,-8-24-1898,-4-11 1373,0-13-1373,0-3 736,2-9-736,1-2 0,0-7 0,6 1 0,-1 0 0,6 1 0,-3 2 0,3 0 0,-3 1 0,3 2 0,-5-5 0,-2 3 0,-6-8 0,-3-2 0,-2-7 0,1-15 0,-2-33 0,23-50 0,-13 23 0,1 1 0,12-23 0,-7 11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5T20:34:13.5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0 318 24575,'49'-15'0,"-1"1"0,43-16 0,-42 15 0,-2-1 0,25-11 0,-25 9 0,-17 3 0,-14 7 0,1-4 0,1-4 0,1 1 0,2-7 0,-5 5 0,-1-1 0,-1 4 0,-4 3 0,1 2 0,0-1 0,-1 2 0,-3 3 0,-5 3 0,-25 35 0,4 2 0,-27 37 0,7 11 0,-6 3 0,19-37 0,1 0 0,-18 33 0,7-16 0,8-19 0,15-21 0,4-13 0,3-9 0,-8-8 0,7 2 0,-5-1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5T20:34:10.2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982 1484 24575,'-6'-23'0,"-3"-5"0,-11-17 0,-23-31 0,17 28 0,-2-4 0,-13-19 0,-1-3-822,6 5 0,1-1 822,4 9 0,-1-3 0,0 2 0,-9-18 0,1 1-138,0 0 1,2 4 137,10 20 0,3 6 0,-2-5 0,11 45 0,-16 43 0,-17 28 0,17-16 0,0 5 0,-3 2 0,2 2 0,8-2 0,2 2 0,0 5 0,3 0 810,8-10 0,4-1-810,-7 39 299,10-35-299,4-25 0,5-33 0,10-17 0,12-28 0,8-17 0,3-19 0,-18 26 0,-2-2 0,-2-1 0,-3-1 0,0-9 0,-3 1 0,-2 9 0,-3 2 0,0 9 0,-1 2 0,0-28 0,1 24 0,2 14 0,-2 18 0,0 8 0,18 22 0,42 36 0,-9-6 0,5 4-588,6 4 1,2 3 587,-15-10 0,3 1 0,-1 1-2132,0-1 1,-1 0-1,-1 0 2132,20 15 0,-4-2 0,-9-7 0,-7-6 0,0-1 0,-40-31 0,-11-11 0,-1 0 786,-14-5-786,-30 4 0,19-1 0,-16 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07T04:45:52.3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874 1018 24575,'-14'-4'0,"-18"-15"0,5-6 0,-19-21 0,7 0 0,12 1 0,-4 1 0,-1-1 0,5-16 0,-2 16 0,0-1 0,-3-19 0,11 14 0,-10-7 0,18 9 0,-11-1 0,10 1 0,-3 12 0,6-3 0,0 12 0,-5 5 0,9-3 0,-11 15 0,11 0 0,-7 7 0,6 4 0,-6 0 0,3 9 0,-18 17 0,3 19 0,-9 16 0,3-2 0,6 6 0,0-6 0,0 1 0,6-3 0,3-14 0,5-2 0,5-18 0,-2 2 0,8-14 0,-4 3 0,5-16 0,0-11 0,5-20 0,2-10 0,6-7 0,0-7 0,-1 6 0,1-14 0,0 13 0,0-5 0,-6 7 0,3 13 0,-4-2 0,0 22 0,-1-3 0,-1 5 0,2 4 0,4-8 0,-1 8 0,1-3 0,5 4 0,0 5 0,12-5 0,-5 9 0,11-4 0,-5 5 0,6 0 0,0 0 0,0 0 0,1 5 0,-1 1 0,0 6 0,0 4 0,0-3 0,0 3 0,-6-5 0,-1 0 0,-11-1 0,-2-5 0,-4 0 0,-1-5 0,0 0 0,1 0 0,-5 0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News Gothic MT" panose="020B0503020103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News Gothic MT" panose="020B0503020103020203" pitchFamily="34" charset="0"/>
              </a:defRPr>
            </a:lvl1pPr>
          </a:lstStyle>
          <a:p>
            <a:fld id="{E0150966-0A1D-2846-A164-CB5F171C7CDA}" type="datetimeFigureOut">
              <a:rPr lang="en-US" smtClean="0"/>
              <a:pPr/>
              <a:t>4/5/21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News Gothic MT" panose="020B0503020103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News Gothic MT" panose="020B0503020103020203" pitchFamily="34" charset="0"/>
              </a:defRPr>
            </a:lvl1pPr>
          </a:lstStyle>
          <a:p>
            <a:fld id="{E9A0FC15-2CAA-F04D-8241-E444D5764D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875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News Gothic MT" panose="020B0503020103020203" pitchFamily="34" charset="0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News Gothic MT" panose="020B0503020103020203" pitchFamily="34" charset="0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News Gothic MT" panose="020B0503020103020203" pitchFamily="34" charset="0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News Gothic MT" panose="020B0503020103020203" pitchFamily="34" charset="0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News Gothic MT" panose="020B0503020103020203" pitchFamily="34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A0FC15-2CAA-F04D-8241-E444D5764D8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795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FA181-FA85-5C41-896A-ABB2C44E1575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8782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FA181-FA85-5C41-896A-ABB2C44E1575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657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63A58-0A67-AA49-B845-AE46DADB029A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AE417-84B8-044F-B4EE-556BA0555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54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63A58-0A67-AA49-B845-AE46DADB029A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AE417-84B8-044F-B4EE-556BA0555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338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63A58-0A67-AA49-B845-AE46DADB029A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AE417-84B8-044F-B4EE-556BA0555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463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63A58-0A67-AA49-B845-AE46DADB029A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AE417-84B8-044F-B4EE-556BA0555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10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63A58-0A67-AA49-B845-AE46DADB029A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AE417-84B8-044F-B4EE-556BA0555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724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63A58-0A67-AA49-B845-AE46DADB029A}" type="datetimeFigureOut">
              <a:rPr lang="en-US" smtClean="0"/>
              <a:t>4/5/21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AE417-84B8-044F-B4EE-556BA0555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44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63A58-0A67-AA49-B845-AE46DADB029A}" type="datetimeFigureOut">
              <a:rPr lang="en-US" smtClean="0"/>
              <a:t>4/5/21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AE417-84B8-044F-B4EE-556BA0555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38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63A58-0A67-AA49-B845-AE46DADB029A}" type="datetimeFigureOut">
              <a:rPr lang="en-US" smtClean="0"/>
              <a:t>4/5/21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AE417-84B8-044F-B4EE-556BA0555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867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63A58-0A67-AA49-B845-AE46DADB029A}" type="datetimeFigureOut">
              <a:rPr lang="en-US" smtClean="0"/>
              <a:t>4/5/21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AE417-84B8-044F-B4EE-556BA0555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938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63A58-0A67-AA49-B845-AE46DADB029A}" type="datetimeFigureOut">
              <a:rPr lang="en-US" smtClean="0"/>
              <a:t>4/5/21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AE417-84B8-044F-B4EE-556BA0555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272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63A58-0A67-AA49-B845-AE46DADB029A}" type="datetimeFigureOut">
              <a:rPr lang="en-US" smtClean="0"/>
              <a:t>4/5/21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AE417-84B8-044F-B4EE-556BA0555E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355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-2453"/>
            <a:ext cx="9144000" cy="8221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50636"/>
            <a:ext cx="8229600" cy="5075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News Gothic MT" panose="020B0503020103020203" pitchFamily="34" charset="0"/>
              </a:defRPr>
            </a:lvl1pPr>
          </a:lstStyle>
          <a:p>
            <a:fld id="{F3D63A58-0A67-AA49-B845-AE46DADB029A}" type="datetimeFigureOut">
              <a:rPr lang="en-US" smtClean="0"/>
              <a:pPr/>
              <a:t>4/5/21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News Gothic MT" panose="020B0503020103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News Gothic MT" panose="020B0503020103020203" pitchFamily="34" charset="0"/>
              </a:defRPr>
            </a:lvl1pPr>
          </a:lstStyle>
          <a:p>
            <a:fld id="{C65AE417-84B8-044F-B4EE-556BA0555E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672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News Gothic MT" panose="020B0503020103020203" pitchFamily="34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News Gothic MT" panose="020B0503020103020203" pitchFamily="34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News Gothic MT" panose="020B0503020103020203" pitchFamily="34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News Gothic MT" panose="020B0503020103020203" pitchFamily="34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News Gothic MT" panose="020B0503020103020203" pitchFamily="34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News Gothic MT" panose="020B0503020103020203" pitchFamily="34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2.psych.ubc.ca/~jbiesanz/index_files/BiesanzSchrager.pdf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datacolada.org/20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customXml" Target="../ink/ink3.xm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customXml" Target="../ink/ink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Planning developmental studies: A Bayesian Perspective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Michael C. Frank</a:t>
            </a:r>
          </a:p>
        </p:txBody>
      </p:sp>
    </p:spTree>
    <p:extLst>
      <p:ext uri="{BB962C8B-B14F-4D97-AF65-F5344CB8AC3E}">
        <p14:creationId xmlns:p14="http://schemas.microsoft.com/office/powerpoint/2010/main" val="534084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A69AB-B4CF-624D-8A91-882E4BDF0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72D3F-EA71-DC43-8A25-1AF8EB799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7200" dirty="0"/>
              <a:t>We don’t know the real effect size!</a:t>
            </a:r>
          </a:p>
        </p:txBody>
      </p:sp>
    </p:spTree>
    <p:extLst>
      <p:ext uri="{BB962C8B-B14F-4D97-AF65-F5344CB8AC3E}">
        <p14:creationId xmlns:p14="http://schemas.microsoft.com/office/powerpoint/2010/main" val="2023561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A69AB-B4CF-624D-8A91-882E4BDF0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(other) big problem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72D3F-EA71-DC43-8A25-1AF8EB799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7200" dirty="0"/>
              <a:t>The real effect size may be 0 </a:t>
            </a:r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(and if so, we want to </a:t>
            </a:r>
            <a:r>
              <a:rPr lang="en-US" sz="2800" b="1" dirty="0"/>
              <a:t>accept</a:t>
            </a:r>
            <a:r>
              <a:rPr lang="en-US" sz="2800" dirty="0"/>
              <a:t> the null)</a:t>
            </a:r>
          </a:p>
        </p:txBody>
      </p:sp>
    </p:spTree>
    <p:extLst>
      <p:ext uri="{BB962C8B-B14F-4D97-AF65-F5344CB8AC3E}">
        <p14:creationId xmlns:p14="http://schemas.microsoft.com/office/powerpoint/2010/main" val="2341907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04807-A69B-C548-B8CD-E896587DE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sources of effect 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A0E31-832B-B44E-A408-CFFA80A7F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Meta-analysis of previous literature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Previous finding you’re trying to replicate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General sense of the effect size you care about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Pilot data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724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04807-A69B-C548-B8CD-E896587DE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sources of effect 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A0E31-832B-B44E-A408-CFFA80A7F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Meta-analysis of previous literature</a:t>
            </a:r>
          </a:p>
          <a:p>
            <a:pPr marL="914400" lvl="1" indent="-514350"/>
            <a:r>
              <a:rPr lang="en-US" dirty="0"/>
              <a:t>Great if you have it</a:t>
            </a:r>
          </a:p>
          <a:p>
            <a:pPr marL="914400" lvl="1" indent="-514350"/>
            <a:r>
              <a:rPr lang="en-US" dirty="0"/>
              <a:t>But rare to have this and still be planning a study of same effect</a:t>
            </a:r>
          </a:p>
          <a:p>
            <a:pPr marL="914400" lvl="1" indent="-514350"/>
            <a:r>
              <a:rPr lang="en-US" dirty="0"/>
              <a:t>Still subject to potential publication bias (so MA effect might be inflated)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Previous finding you’re trying to replicate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General sense of the effect size you care about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Pilot data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563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04807-A69B-C548-B8CD-E896587DE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sources of effect 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A0E31-832B-B44E-A408-CFFA80A7F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Meta-analysis of previous literature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Previous finding you’re trying to replicate</a:t>
            </a:r>
          </a:p>
          <a:p>
            <a:pPr marL="914400" lvl="1" indent="-514350"/>
            <a:r>
              <a:rPr lang="en-US" dirty="0"/>
              <a:t>Very likely to be an inflated effect</a:t>
            </a:r>
          </a:p>
          <a:p>
            <a:pPr marL="914400" lvl="1" indent="-514350"/>
            <a:r>
              <a:rPr lang="en-US" dirty="0"/>
              <a:t>Can adjust for inflation (e.g. </a:t>
            </a:r>
            <a:r>
              <a:rPr lang="en-US" dirty="0">
                <a:hlinkClick r:id="rId2"/>
              </a:rPr>
              <a:t>Biesanz &amp; Shrager</a:t>
            </a:r>
            <a:r>
              <a:rPr lang="en-US" dirty="0"/>
              <a:t> </a:t>
            </a:r>
            <a:r>
              <a:rPr lang="en-US" dirty="0" err="1"/>
              <a:t>ms</a:t>
            </a:r>
            <a:r>
              <a:rPr lang="en-US" dirty="0"/>
              <a:t>)</a:t>
            </a:r>
          </a:p>
          <a:p>
            <a:pPr marL="914400" lvl="1" indent="-514350"/>
            <a:r>
              <a:rPr lang="en-US" dirty="0"/>
              <a:t>Still very unlikely to be a precise estimate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General sense of the effect size you care about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Pilot data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989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04807-A69B-C548-B8CD-E896587DE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sources of effect 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A0E31-832B-B44E-A408-CFFA80A7F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Meta-analysis of previous literature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Previous finding you’re trying to replicate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General sense of the effect size you care about</a:t>
            </a:r>
          </a:p>
          <a:p>
            <a:pPr marL="914400" lvl="1" indent="-514350"/>
            <a:r>
              <a:rPr lang="en-US" dirty="0"/>
              <a:t>Average effect is often small (d=.5)</a:t>
            </a:r>
          </a:p>
          <a:p>
            <a:pPr marL="914400" lvl="1" indent="-514350"/>
            <a:r>
              <a:rPr lang="en-US" dirty="0"/>
              <a:t>Might want to do a “smallest effect size of interest” (SESOI) analysis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Pilot data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49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04807-A69B-C548-B8CD-E896587DE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sources of effect sizes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A0E31-832B-B44E-A408-CFFA80A7F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Meta-analysis of previous literature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Previous finding you’re trying to replicate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General sense of the effect size you care about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Pilot data</a:t>
            </a:r>
          </a:p>
          <a:p>
            <a:pPr marL="914400" lvl="1" indent="-514350"/>
            <a:r>
              <a:rPr lang="en-US" b="1" dirty="0"/>
              <a:t>DON’T DO THIS!</a:t>
            </a:r>
          </a:p>
          <a:p>
            <a:pPr marL="914400" lvl="1" indent="-514350"/>
            <a:r>
              <a:rPr lang="en-US" dirty="0"/>
              <a:t>Estimates of effect size for pilots are so noisy that they will do more harm than good!</a:t>
            </a:r>
          </a:p>
          <a:p>
            <a:pPr marL="914400" lvl="1" indent="-514350"/>
            <a:r>
              <a:rPr lang="en-US" dirty="0" err="1"/>
              <a:t>Cf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http://datacolada.org/20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105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3CDE9-3805-BF46-9D0B-5A11A650A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555E0-4A81-1C4D-9B63-F8E69B867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(flawed) classic approach: Power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General alternative strategies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Bayesian methods can help: Sequential testing</a:t>
            </a:r>
          </a:p>
        </p:txBody>
      </p:sp>
    </p:spTree>
    <p:extLst>
      <p:ext uri="{BB962C8B-B14F-4D97-AF65-F5344CB8AC3E}">
        <p14:creationId xmlns:p14="http://schemas.microsoft.com/office/powerpoint/2010/main" val="2564693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73A8A-2E10-2D4B-9DEC-6E665DCEE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1D79F-0FE7-4D4A-9B6C-BADDEE282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What’s the </a:t>
            </a:r>
            <a:r>
              <a:rPr lang="en-US" b="1" dirty="0"/>
              <a:t>goal</a:t>
            </a:r>
            <a:r>
              <a:rPr lang="en-US" dirty="0"/>
              <a:t> of the study? </a:t>
            </a:r>
          </a:p>
          <a:p>
            <a:pPr lvl="1"/>
            <a:r>
              <a:rPr lang="en-US" dirty="0"/>
              <a:t>To test the existence of an effect</a:t>
            </a:r>
          </a:p>
          <a:p>
            <a:pPr lvl="1"/>
            <a:r>
              <a:rPr lang="en-US" dirty="0"/>
              <a:t>To replicate prior work </a:t>
            </a:r>
          </a:p>
          <a:p>
            <a:pPr lvl="1"/>
            <a:r>
              <a:rPr lang="en-US" dirty="0"/>
              <a:t>To measure a particular effect for comparison to a model</a:t>
            </a:r>
          </a:p>
          <a:p>
            <a:r>
              <a:rPr lang="en-US" dirty="0"/>
              <a:t>What are the </a:t>
            </a:r>
            <a:r>
              <a:rPr lang="en-US" b="1" dirty="0"/>
              <a:t>constraints</a:t>
            </a:r>
            <a:r>
              <a:rPr lang="en-US" dirty="0"/>
              <a:t> on completing the study?</a:t>
            </a:r>
          </a:p>
          <a:p>
            <a:pPr lvl="1"/>
            <a:r>
              <a:rPr lang="en-US" dirty="0"/>
              <a:t>How long will it take? </a:t>
            </a:r>
          </a:p>
          <a:p>
            <a:pPr lvl="1"/>
            <a:r>
              <a:rPr lang="en-US" dirty="0"/>
              <a:t>How much does each data point cost?</a:t>
            </a:r>
          </a:p>
          <a:p>
            <a:pPr lvl="1"/>
            <a:r>
              <a:rPr lang="en-US" dirty="0"/>
              <a:t>And what’s the opportunity cost? </a:t>
            </a:r>
          </a:p>
          <a:p>
            <a:r>
              <a:rPr lang="en-US" b="1" dirty="0"/>
              <a:t>Answers to these questions determine the right sample size planning method!</a:t>
            </a:r>
          </a:p>
          <a:p>
            <a:pPr lvl="1"/>
            <a:r>
              <a:rPr lang="en-US" dirty="0"/>
              <a:t>Sample size justification ≠ classical power analysis!</a:t>
            </a:r>
          </a:p>
        </p:txBody>
      </p:sp>
    </p:spTree>
    <p:extLst>
      <p:ext uri="{BB962C8B-B14F-4D97-AF65-F5344CB8AC3E}">
        <p14:creationId xmlns:p14="http://schemas.microsoft.com/office/powerpoint/2010/main" val="563683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30B15-DAB0-794B-AC06-0408AF645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CE248-21CC-4D4E-94EF-E78E98E62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RCT of educational intervention</a:t>
            </a:r>
          </a:p>
          <a:p>
            <a:pPr lvl="1"/>
            <a:r>
              <a:rPr lang="en-US" dirty="0"/>
              <a:t>High cost</a:t>
            </a:r>
          </a:p>
          <a:p>
            <a:pPr lvl="1"/>
            <a:r>
              <a:rPr lang="en-US" dirty="0"/>
              <a:t>High potential return on investment </a:t>
            </a:r>
          </a:p>
          <a:p>
            <a:pPr lvl="1"/>
            <a:r>
              <a:rPr lang="en-US" dirty="0"/>
              <a:t>Long timescale</a:t>
            </a:r>
          </a:p>
          <a:p>
            <a:pPr lvl="1"/>
            <a:r>
              <a:rPr lang="en-US" dirty="0"/>
              <a:t>Want to know about efficacy of intervention</a:t>
            </a:r>
          </a:p>
          <a:p>
            <a:r>
              <a:rPr lang="en-US" dirty="0"/>
              <a:t>Sample size planning depends on the literature</a:t>
            </a:r>
          </a:p>
          <a:p>
            <a:pPr lvl="1"/>
            <a:r>
              <a:rPr lang="en-US" dirty="0"/>
              <a:t>Scenario A: Lots of prior knowledge about interventions of this type</a:t>
            </a:r>
          </a:p>
          <a:p>
            <a:pPr lvl="1"/>
            <a:r>
              <a:rPr lang="en-US" dirty="0"/>
              <a:t>Scenario B: New intervention, limited knowledge about effective size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Prior knowledge -&gt; classic power analysis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Less knowledge -&gt; consider power on range of effect sizes up to some </a:t>
            </a:r>
            <a:r>
              <a:rPr lang="en-US" b="1" dirty="0"/>
              <a:t>smallest effect size of interest (SESOI)</a:t>
            </a:r>
          </a:p>
        </p:txBody>
      </p:sp>
    </p:spTree>
    <p:extLst>
      <p:ext uri="{BB962C8B-B14F-4D97-AF65-F5344CB8AC3E}">
        <p14:creationId xmlns:p14="http://schemas.microsoft.com/office/powerpoint/2010/main" val="4110745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A2D9D-C08A-8F4A-9B63-0EEED73B7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7200" dirty="0"/>
              <a:t>How many children do I (have to) run?!?</a:t>
            </a:r>
          </a:p>
        </p:txBody>
      </p:sp>
    </p:spTree>
    <p:extLst>
      <p:ext uri="{BB962C8B-B14F-4D97-AF65-F5344CB8AC3E}">
        <p14:creationId xmlns:p14="http://schemas.microsoft.com/office/powerpoint/2010/main" val="1765670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30B15-DAB0-794B-AC06-0408AF645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CE248-21CC-4D4E-94EF-E78E98E62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Student project with convenience population</a:t>
            </a:r>
          </a:p>
          <a:p>
            <a:pPr lvl="1"/>
            <a:r>
              <a:rPr lang="en-US" dirty="0"/>
              <a:t>Low cost, mostly opportunity cost in terms of time</a:t>
            </a:r>
          </a:p>
          <a:p>
            <a:pPr lvl="1"/>
            <a:r>
              <a:rPr lang="en-US" dirty="0"/>
              <a:t>Limited prior knowledge</a:t>
            </a:r>
          </a:p>
          <a:p>
            <a:r>
              <a:rPr lang="en-US" dirty="0"/>
              <a:t>Cost-based sample planning probably most appropriate</a:t>
            </a:r>
          </a:p>
          <a:p>
            <a:pPr lvl="1"/>
            <a:r>
              <a:rPr lang="en-US" dirty="0"/>
              <a:t>Can analyze expected power under these costs</a:t>
            </a:r>
          </a:p>
          <a:p>
            <a:r>
              <a:rPr lang="en-US" b="1" dirty="0"/>
              <a:t>Consider sequential analysis (next section) to minimize costs</a:t>
            </a:r>
          </a:p>
        </p:txBody>
      </p:sp>
    </p:spTree>
    <p:extLst>
      <p:ext uri="{BB962C8B-B14F-4D97-AF65-F5344CB8AC3E}">
        <p14:creationId xmlns:p14="http://schemas.microsoft.com/office/powerpoint/2010/main" val="311285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922F9-6D1A-1A40-927B-E77195396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sample size justification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EC62F-98B7-2A45-93C9-1B12447D0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Did not have strong prior information about the likely effect size.</a:t>
            </a:r>
          </a:p>
          <a:p>
            <a:r>
              <a:rPr lang="en-US" dirty="0"/>
              <a:t>Because of our interest in meaningful factors affecting word learning, we were interested in effect sizes as small as d=.3.</a:t>
            </a:r>
          </a:p>
          <a:p>
            <a:r>
              <a:rPr lang="en-US" dirty="0"/>
              <a:t>We were also limited by our ability to collect data only in our on-campus preschool. </a:t>
            </a:r>
          </a:p>
          <a:p>
            <a:r>
              <a:rPr lang="en-US" dirty="0"/>
              <a:t>We calculated that based on our maximal possible sample size of N=80, we would achieve </a:t>
            </a:r>
          </a:p>
          <a:p>
            <a:pPr lvl="1"/>
            <a:r>
              <a:rPr lang="en-US" dirty="0"/>
              <a:t>[XYZ% power / a BF &gt; 3 XYZ% of the time] </a:t>
            </a:r>
          </a:p>
          <a:p>
            <a:r>
              <a:rPr lang="en-US" dirty="0"/>
              <a:t>for d=.3, […] for d=.5, and […] for d=.7 and above.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08C27C4-6925-2041-BE7B-A3076EC2D214}"/>
              </a:ext>
            </a:extLst>
          </p:cNvPr>
          <p:cNvGrpSpPr/>
          <p:nvPr/>
        </p:nvGrpSpPr>
        <p:grpSpPr>
          <a:xfrm>
            <a:off x="-16805" y="3983193"/>
            <a:ext cx="1646541" cy="2416460"/>
            <a:chOff x="100761" y="4139949"/>
            <a:chExt cx="1646541" cy="241646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F2C30E8-9974-1E4E-99FA-E0B2680C225F}"/>
                </a:ext>
              </a:extLst>
            </p:cNvPr>
            <p:cNvGrpSpPr/>
            <p:nvPr/>
          </p:nvGrpSpPr>
          <p:grpSpPr>
            <a:xfrm>
              <a:off x="267737" y="4139949"/>
              <a:ext cx="559800" cy="1861200"/>
              <a:chOff x="267737" y="4139949"/>
              <a:chExt cx="559800" cy="18612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CD1A6D9E-6261-D34D-A9DF-07596186D087}"/>
                      </a:ext>
                    </a:extLst>
                  </p14:cNvPr>
                  <p14:cNvContentPartPr/>
                  <p14:nvPr/>
                </p14:nvContentPartPr>
                <p14:xfrm>
                  <a:off x="267737" y="4171989"/>
                  <a:ext cx="502560" cy="1829160"/>
                </p14:xfrm>
              </p:contentPart>
            </mc:Choice>
            <mc:Fallback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CD1A6D9E-6261-D34D-A9DF-07596186D087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58737" y="4162989"/>
                    <a:ext cx="520200" cy="184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CB986EB3-3CBF-524D-9615-4E0E5F8F4EB4}"/>
                      </a:ext>
                    </a:extLst>
                  </p14:cNvPr>
                  <p14:cNvContentPartPr/>
                  <p14:nvPr/>
                </p14:nvContentPartPr>
                <p14:xfrm>
                  <a:off x="603977" y="4139949"/>
                  <a:ext cx="223560" cy="232560"/>
                </p14:xfrm>
              </p:contentPart>
            </mc:Choice>
            <mc:Fallback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CB986EB3-3CBF-524D-9615-4E0E5F8F4EB4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594977" y="4131309"/>
                    <a:ext cx="241200" cy="250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F76806-2F8E-2B4C-B846-FFEFC13AFCED}"/>
                </a:ext>
              </a:extLst>
            </p:cNvPr>
            <p:cNvSpPr txBox="1"/>
            <p:nvPr/>
          </p:nvSpPr>
          <p:spPr>
            <a:xfrm>
              <a:off x="100761" y="6033189"/>
              <a:ext cx="16465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6">
                      <a:lumMod val="75000"/>
                    </a:schemeClr>
                  </a:solidFill>
                </a:rPr>
                <a:t>constraint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5350FD2-D315-8448-8369-B4144E1D9D79}"/>
              </a:ext>
            </a:extLst>
          </p:cNvPr>
          <p:cNvGrpSpPr/>
          <p:nvPr/>
        </p:nvGrpSpPr>
        <p:grpSpPr>
          <a:xfrm>
            <a:off x="8078221" y="2622828"/>
            <a:ext cx="792974" cy="1029600"/>
            <a:chOff x="8143536" y="3226629"/>
            <a:chExt cx="792974" cy="102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5BF53AC-511B-534D-A647-D756444A919C}"/>
                    </a:ext>
                  </a:extLst>
                </p14:cNvPr>
                <p14:cNvContentPartPr/>
                <p14:nvPr/>
              </p14:nvContentPartPr>
              <p14:xfrm>
                <a:off x="8259377" y="3226629"/>
                <a:ext cx="441000" cy="5346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5BF53AC-511B-534D-A647-D756444A919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250737" y="3217629"/>
                  <a:ext cx="458640" cy="55224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87CD13-68BD-5849-ABB1-CA76CDB2A9C6}"/>
                </a:ext>
              </a:extLst>
            </p:cNvPr>
            <p:cNvSpPr txBox="1"/>
            <p:nvPr/>
          </p:nvSpPr>
          <p:spPr>
            <a:xfrm>
              <a:off x="8143536" y="3733009"/>
              <a:ext cx="7929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6">
                      <a:lumMod val="75000"/>
                    </a:schemeClr>
                  </a:solidFill>
                </a:rPr>
                <a:t>goal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B18B03-A215-E94E-BAD2-84D69DE2CEAF}"/>
              </a:ext>
            </a:extLst>
          </p:cNvPr>
          <p:cNvGrpSpPr/>
          <p:nvPr/>
        </p:nvGrpSpPr>
        <p:grpSpPr>
          <a:xfrm>
            <a:off x="4049486" y="5429109"/>
            <a:ext cx="4637315" cy="1332362"/>
            <a:chOff x="4049486" y="5429109"/>
            <a:chExt cx="4637315" cy="133236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CEFFACA-E8B2-6143-A0F3-253DDF1A57C9}"/>
                    </a:ext>
                  </a:extLst>
                </p14:cNvPr>
                <p14:cNvContentPartPr/>
                <p14:nvPr/>
              </p14:nvContentPartPr>
              <p14:xfrm>
                <a:off x="6803537" y="5429109"/>
                <a:ext cx="314640" cy="3668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CEFFACA-E8B2-6143-A0F3-253DDF1A57C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794897" y="5420469"/>
                  <a:ext cx="332280" cy="3844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7AFE07A-6D9C-0344-8327-2738007E3090}"/>
                </a:ext>
              </a:extLst>
            </p:cNvPr>
            <p:cNvSpPr txBox="1"/>
            <p:nvPr/>
          </p:nvSpPr>
          <p:spPr>
            <a:xfrm>
              <a:off x="4049486" y="5807364"/>
              <a:ext cx="463731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6">
                      <a:lumMod val="75000"/>
                    </a:schemeClr>
                  </a:solidFill>
                </a:rPr>
                <a:t>Reviewer can decide if this study is informative enough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883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3CDE9-3805-BF46-9D0B-5A11A650A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555E0-4A81-1C4D-9B63-F8E69B867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(flawed) classic approach: Power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General alternative strategies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How Bayesian methods can help: Sequential testing</a:t>
            </a:r>
          </a:p>
        </p:txBody>
      </p:sp>
    </p:spTree>
    <p:extLst>
      <p:ext uri="{BB962C8B-B14F-4D97-AF65-F5344CB8AC3E}">
        <p14:creationId xmlns:p14="http://schemas.microsoft.com/office/powerpoint/2010/main" val="1263134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7886DAC-0401-8948-AE6C-3ADB1A490A3C}"/>
              </a:ext>
            </a:extLst>
          </p:cNvPr>
          <p:cNvSpPr txBox="1"/>
          <p:nvPr/>
        </p:nvSpPr>
        <p:spPr>
          <a:xfrm>
            <a:off x="3078671" y="2119702"/>
            <a:ext cx="2793627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100" dirty="0">
                <a:latin typeface="News Gothic MT" panose="020B0503020103020203" pitchFamily="34" charset="0"/>
              </a:rPr>
              <a:t>BF</a:t>
            </a:r>
            <a:r>
              <a:rPr lang="de-DE" sz="2100" baseline="-25000" dirty="0">
                <a:latin typeface="News Gothic MT" panose="020B0503020103020203" pitchFamily="34" charset="0"/>
              </a:rPr>
              <a:t>10</a:t>
            </a:r>
            <a:r>
              <a:rPr lang="de-DE" sz="2100" dirty="0">
                <a:latin typeface="News Gothic MT" panose="020B0503020103020203" pitchFamily="34" charset="0"/>
              </a:rPr>
              <a:t> = </a:t>
            </a:r>
            <a:r>
              <a:rPr lang="en-GB" sz="2100" dirty="0">
                <a:latin typeface="News Gothic MT" panose="020B0503020103020203" pitchFamily="34" charset="0"/>
              </a:rPr>
              <a:t>P(D|H</a:t>
            </a:r>
            <a:r>
              <a:rPr lang="en-GB" sz="2100" baseline="-25000" dirty="0">
                <a:latin typeface="News Gothic MT" panose="020B0503020103020203" pitchFamily="34" charset="0"/>
              </a:rPr>
              <a:t>1</a:t>
            </a:r>
            <a:r>
              <a:rPr lang="en-GB" sz="2100" dirty="0">
                <a:latin typeface="News Gothic MT" panose="020B0503020103020203" pitchFamily="34" charset="0"/>
              </a:rPr>
              <a:t>)</a:t>
            </a:r>
          </a:p>
          <a:p>
            <a:r>
              <a:rPr lang="en-GB" sz="2100" dirty="0">
                <a:latin typeface="News Gothic MT" panose="020B0503020103020203" pitchFamily="34" charset="0"/>
              </a:rPr>
              <a:t>           P(D|H</a:t>
            </a:r>
            <a:r>
              <a:rPr lang="en-GB" sz="2100" baseline="-25000" dirty="0">
                <a:latin typeface="News Gothic MT" panose="020B0503020103020203" pitchFamily="34" charset="0"/>
              </a:rPr>
              <a:t>0</a:t>
            </a:r>
            <a:r>
              <a:rPr lang="en-GB" sz="2100" dirty="0">
                <a:latin typeface="News Gothic MT" panose="020B0503020103020203" pitchFamily="34" charset="0"/>
              </a:rPr>
              <a:t>)</a:t>
            </a:r>
          </a:p>
          <a:p>
            <a:r>
              <a:rPr lang="de-DE" sz="2100" dirty="0">
                <a:latin typeface="News Gothic MT" panose="020B0503020103020203" pitchFamily="34" charset="0"/>
              </a:rPr>
              <a:t>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1C3B02F-7DE3-6F41-9BEB-FBDA4DA562BA}"/>
              </a:ext>
            </a:extLst>
          </p:cNvPr>
          <p:cNvCxnSpPr/>
          <p:nvPr/>
        </p:nvCxnSpPr>
        <p:spPr>
          <a:xfrm>
            <a:off x="4077820" y="2642379"/>
            <a:ext cx="98835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ight Arrow 12">
            <a:extLst>
              <a:ext uri="{FF2B5EF4-FFF2-40B4-BE49-F238E27FC236}">
                <a16:creationId xmlns:a16="http://schemas.microsoft.com/office/drawing/2014/main" id="{6EF4F89E-25ED-C14D-BEF9-3EE75D68AAE9}"/>
              </a:ext>
            </a:extLst>
          </p:cNvPr>
          <p:cNvSpPr/>
          <p:nvPr/>
        </p:nvSpPr>
        <p:spPr>
          <a:xfrm>
            <a:off x="2418485" y="2600151"/>
            <a:ext cx="660186" cy="20087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 dirty="0">
              <a:latin typeface="News Gothic MT" panose="020B0503020103020203" pitchFamily="34" charset="0"/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2431E7B4-3BC3-3F4F-ABC8-E404E0EB8023}"/>
              </a:ext>
            </a:extLst>
          </p:cNvPr>
          <p:cNvSpPr/>
          <p:nvPr/>
        </p:nvSpPr>
        <p:spPr>
          <a:xfrm>
            <a:off x="5176204" y="2593129"/>
            <a:ext cx="660186" cy="20087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 dirty="0">
              <a:latin typeface="News Gothic MT" panose="020B0503020103020203" pitchFamily="34" charset="0"/>
            </a:endParaRP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186748D9-14FA-4943-82D0-4DFDB8098F44}"/>
              </a:ext>
            </a:extLst>
          </p:cNvPr>
          <p:cNvSpPr/>
          <p:nvPr/>
        </p:nvSpPr>
        <p:spPr>
          <a:xfrm rot="5400000">
            <a:off x="7531140" y="3870555"/>
            <a:ext cx="494166" cy="22266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 dirty="0">
              <a:latin typeface="News Gothic MT" panose="020B0503020103020203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5C9920E-995B-3441-83CC-FFDBA51870A4}"/>
              </a:ext>
            </a:extLst>
          </p:cNvPr>
          <p:cNvGrpSpPr/>
          <p:nvPr/>
        </p:nvGrpSpPr>
        <p:grpSpPr>
          <a:xfrm>
            <a:off x="5912521" y="1153067"/>
            <a:ext cx="3191256" cy="2569463"/>
            <a:chOff x="7883361" y="1387207"/>
            <a:chExt cx="4255008" cy="342595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1297479-2BFC-904F-86E1-4239F1EDE5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66" t="7730" r="19066" b="6359"/>
            <a:stretch/>
          </p:blipFill>
          <p:spPr>
            <a:xfrm>
              <a:off x="7883361" y="1387207"/>
              <a:ext cx="4255008" cy="342595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4A0951-1EE8-B849-903E-116232713AC6}"/>
                </a:ext>
              </a:extLst>
            </p:cNvPr>
            <p:cNvSpPr txBox="1"/>
            <p:nvPr/>
          </p:nvSpPr>
          <p:spPr>
            <a:xfrm>
              <a:off x="9764856" y="1469804"/>
              <a:ext cx="231489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500" dirty="0">
                  <a:latin typeface="News Gothic MT" panose="020B0503020103020203" pitchFamily="34" charset="0"/>
                </a:rPr>
                <a:t>Very strong H</a:t>
              </a:r>
              <a:r>
                <a:rPr lang="en-GB" sz="1500" baseline="-25000" dirty="0">
                  <a:latin typeface="News Gothic MT" panose="020B0503020103020203" pitchFamily="34" charset="0"/>
                </a:rPr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A33B33-15CF-3344-B502-81155921E5F2}"/>
                </a:ext>
              </a:extLst>
            </p:cNvPr>
            <p:cNvSpPr txBox="1"/>
            <p:nvPr/>
          </p:nvSpPr>
          <p:spPr>
            <a:xfrm>
              <a:off x="9748164" y="4286549"/>
              <a:ext cx="231489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500" dirty="0">
                  <a:latin typeface="News Gothic MT" panose="020B0503020103020203" pitchFamily="34" charset="0"/>
                </a:rPr>
                <a:t>Very strong H</a:t>
              </a:r>
              <a:r>
                <a:rPr lang="en-GB" sz="1500" baseline="-25000" dirty="0">
                  <a:latin typeface="News Gothic MT" panose="020B0503020103020203" pitchFamily="34" charset="0"/>
                </a:rPr>
                <a:t>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FA91E0-5A56-1A45-9DC2-2F1DB53B2835}"/>
                </a:ext>
              </a:extLst>
            </p:cNvPr>
            <p:cNvSpPr txBox="1"/>
            <p:nvPr/>
          </p:nvSpPr>
          <p:spPr>
            <a:xfrm>
              <a:off x="9731112" y="1838211"/>
              <a:ext cx="231489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500" dirty="0">
                  <a:latin typeface="News Gothic MT" panose="020B0503020103020203" pitchFamily="34" charset="0"/>
                </a:rPr>
                <a:t>Strong H</a:t>
              </a:r>
              <a:r>
                <a:rPr lang="en-GB" sz="1500" baseline="-25000" dirty="0">
                  <a:latin typeface="News Gothic MT" panose="020B0503020103020203" pitchFamily="34" charset="0"/>
                </a:rPr>
                <a:t>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FC1712C-F482-5142-9224-0DDE57EEBF26}"/>
                </a:ext>
              </a:extLst>
            </p:cNvPr>
            <p:cNvSpPr txBox="1"/>
            <p:nvPr/>
          </p:nvSpPr>
          <p:spPr>
            <a:xfrm>
              <a:off x="9731113" y="2248516"/>
              <a:ext cx="231489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500" dirty="0">
                  <a:latin typeface="News Gothic MT" panose="020B0503020103020203" pitchFamily="34" charset="0"/>
                </a:rPr>
                <a:t>Moderate H</a:t>
              </a:r>
              <a:r>
                <a:rPr lang="en-GB" sz="1500" baseline="-25000" dirty="0">
                  <a:latin typeface="News Gothic MT" panose="020B0503020103020203" pitchFamily="34" charset="0"/>
                </a:rPr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52B16FF-E617-314C-97D9-CDCA9C7E41CA}"/>
                </a:ext>
              </a:extLst>
            </p:cNvPr>
            <p:cNvSpPr txBox="1"/>
            <p:nvPr/>
          </p:nvSpPr>
          <p:spPr>
            <a:xfrm>
              <a:off x="9723568" y="2671664"/>
              <a:ext cx="231489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500" dirty="0">
                  <a:latin typeface="News Gothic MT" panose="020B0503020103020203" pitchFamily="34" charset="0"/>
                </a:rPr>
                <a:t>Anecdotal H</a:t>
              </a:r>
              <a:r>
                <a:rPr lang="en-GB" sz="1500" baseline="-25000" dirty="0">
                  <a:latin typeface="News Gothic MT" panose="020B0503020103020203" pitchFamily="34" charset="0"/>
                </a:rPr>
                <a:t>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E2D373F-5EA5-A047-8E9C-949A161A022A}"/>
                </a:ext>
              </a:extLst>
            </p:cNvPr>
            <p:cNvSpPr txBox="1"/>
            <p:nvPr/>
          </p:nvSpPr>
          <p:spPr>
            <a:xfrm>
              <a:off x="9723433" y="3059194"/>
              <a:ext cx="231489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500" dirty="0">
                  <a:latin typeface="News Gothic MT" panose="020B0503020103020203" pitchFamily="34" charset="0"/>
                </a:rPr>
                <a:t>Anecdotal H</a:t>
              </a:r>
              <a:r>
                <a:rPr lang="en-GB" sz="1500" baseline="-25000" dirty="0">
                  <a:latin typeface="News Gothic MT" panose="020B0503020103020203" pitchFamily="34" charset="0"/>
                </a:rPr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02E8F14-8F26-EB40-BA5D-7839C5DD2F03}"/>
                </a:ext>
              </a:extLst>
            </p:cNvPr>
            <p:cNvSpPr txBox="1"/>
            <p:nvPr/>
          </p:nvSpPr>
          <p:spPr>
            <a:xfrm>
              <a:off x="9729688" y="3477625"/>
              <a:ext cx="231489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500" dirty="0">
                  <a:latin typeface="News Gothic MT" panose="020B0503020103020203" pitchFamily="34" charset="0"/>
                </a:rPr>
                <a:t>Moderate H</a:t>
              </a:r>
              <a:r>
                <a:rPr lang="en-GB" sz="1500" baseline="-25000" dirty="0">
                  <a:latin typeface="News Gothic MT" panose="020B0503020103020203" pitchFamily="34" charset="0"/>
                </a:rPr>
                <a:t>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BC42097-AFC5-3E40-B256-12B0ED1DC163}"/>
                </a:ext>
              </a:extLst>
            </p:cNvPr>
            <p:cNvSpPr txBox="1"/>
            <p:nvPr/>
          </p:nvSpPr>
          <p:spPr>
            <a:xfrm>
              <a:off x="9742836" y="3889749"/>
              <a:ext cx="231489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500" dirty="0">
                  <a:latin typeface="News Gothic MT" panose="020B0503020103020203" pitchFamily="34" charset="0"/>
                </a:rPr>
                <a:t>Strong H</a:t>
              </a:r>
              <a:r>
                <a:rPr lang="en-GB" sz="1500" baseline="-25000" dirty="0">
                  <a:latin typeface="News Gothic MT" panose="020B0503020103020203" pitchFamily="34" charset="0"/>
                </a:rPr>
                <a:t>0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D2DE6C6-F761-0B4A-8110-2751D61EC261}"/>
              </a:ext>
            </a:extLst>
          </p:cNvPr>
          <p:cNvSpPr txBox="1"/>
          <p:nvPr/>
        </p:nvSpPr>
        <p:spPr>
          <a:xfrm>
            <a:off x="7889555" y="3649617"/>
            <a:ext cx="117026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" dirty="0" err="1">
                <a:latin typeface="News Gothic MT" panose="020B0503020103020203" pitchFamily="34" charset="0"/>
              </a:rPr>
              <a:t>Adapted</a:t>
            </a:r>
            <a:r>
              <a:rPr lang="de-DE" sz="900" dirty="0">
                <a:latin typeface="News Gothic MT" panose="020B0503020103020203" pitchFamily="34" charset="0"/>
              </a:rPr>
              <a:t> </a:t>
            </a:r>
            <a:r>
              <a:rPr lang="de-DE" sz="900" dirty="0" err="1">
                <a:latin typeface="News Gothic MT" panose="020B0503020103020203" pitchFamily="34" charset="0"/>
              </a:rPr>
              <a:t>from</a:t>
            </a:r>
            <a:r>
              <a:rPr lang="de-DE" sz="900" dirty="0">
                <a:latin typeface="News Gothic MT" panose="020B0503020103020203" pitchFamily="34" charset="0"/>
              </a:rPr>
              <a:t> </a:t>
            </a:r>
            <a:r>
              <a:rPr lang="de-DE" sz="900" dirty="0" err="1">
                <a:latin typeface="News Gothic MT" panose="020B0503020103020203" pitchFamily="34" charset="0"/>
              </a:rPr>
              <a:t>Schönbrodt</a:t>
            </a:r>
            <a:r>
              <a:rPr lang="de-DE" sz="900" dirty="0">
                <a:latin typeface="News Gothic MT" panose="020B0503020103020203" pitchFamily="34" charset="0"/>
              </a:rPr>
              <a:t> et al. (2017); Lee &amp; </a:t>
            </a:r>
            <a:r>
              <a:rPr lang="de-DE" sz="900" dirty="0" err="1">
                <a:latin typeface="News Gothic MT" panose="020B0503020103020203" pitchFamily="34" charset="0"/>
              </a:rPr>
              <a:t>Wagemkakers</a:t>
            </a:r>
            <a:r>
              <a:rPr lang="de-DE" sz="900" dirty="0">
                <a:latin typeface="News Gothic MT" panose="020B0503020103020203" pitchFamily="34" charset="0"/>
              </a:rPr>
              <a:t>, 2013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EE5963A7-140B-AD44-9984-9FF30B197983}"/>
              </a:ext>
            </a:extLst>
          </p:cNvPr>
          <p:cNvSpPr/>
          <p:nvPr/>
        </p:nvSpPr>
        <p:spPr>
          <a:xfrm rot="12439120">
            <a:off x="4719707" y="3641784"/>
            <a:ext cx="2597078" cy="20087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 dirty="0">
              <a:latin typeface="News Gothic MT" panose="020B0503020103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FEF54D-5977-4B4B-8E5D-D938E6C2B545}"/>
              </a:ext>
            </a:extLst>
          </p:cNvPr>
          <p:cNvSpPr txBox="1"/>
          <p:nvPr/>
        </p:nvSpPr>
        <p:spPr>
          <a:xfrm>
            <a:off x="1057301" y="3180014"/>
            <a:ext cx="13906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dirty="0" err="1">
                <a:latin typeface="News Gothic MT" panose="020B0503020103020203" pitchFamily="34" charset="0"/>
              </a:rPr>
              <a:t>n</a:t>
            </a:r>
            <a:r>
              <a:rPr lang="de-DE" sz="2100" dirty="0">
                <a:latin typeface="News Gothic MT" panose="020B0503020103020203" pitchFamily="34" charset="0"/>
              </a:rPr>
              <a:t>=20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C75B754-3768-F44A-BA15-F707BD5B32A8}"/>
              </a:ext>
            </a:extLst>
          </p:cNvPr>
          <p:cNvSpPr txBox="1"/>
          <p:nvPr/>
        </p:nvSpPr>
        <p:spPr>
          <a:xfrm>
            <a:off x="7952933" y="4437699"/>
            <a:ext cx="13906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>
                <a:latin typeface="News Gothic MT" panose="020B0503020103020203" pitchFamily="34" charset="0"/>
              </a:rPr>
              <a:t>+ 1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48884AC7-EB39-AA4D-82C3-F2932D63A6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854" t="51650" r="1708" b="15652"/>
          <a:stretch/>
        </p:blipFill>
        <p:spPr>
          <a:xfrm>
            <a:off x="7353925" y="4335916"/>
            <a:ext cx="625934" cy="5552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39E789-7C42-904A-A731-EC95408BF6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510" b="42982"/>
          <a:stretch/>
        </p:blipFill>
        <p:spPr>
          <a:xfrm>
            <a:off x="323810" y="2299233"/>
            <a:ext cx="1954434" cy="738545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25CAB6E6-6A5E-DA44-8873-5BD4BBE72A59}"/>
              </a:ext>
            </a:extLst>
          </p:cNvPr>
          <p:cNvSpPr/>
          <p:nvPr/>
        </p:nvSpPr>
        <p:spPr>
          <a:xfrm>
            <a:off x="6418386" y="1952000"/>
            <a:ext cx="2624915" cy="909875"/>
          </a:xfrm>
          <a:prstGeom prst="rect">
            <a:avLst/>
          </a:prstGeom>
          <a:solidFill>
            <a:schemeClr val="bg1">
              <a:lumMod val="85000"/>
              <a:alpha val="91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 dirty="0">
              <a:latin typeface="News Gothic MT" panose="020B0503020103020203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13C79A-D8BE-7346-BF60-A8BAB916C93F}"/>
              </a:ext>
            </a:extLst>
          </p:cNvPr>
          <p:cNvSpPr txBox="1"/>
          <p:nvPr/>
        </p:nvSpPr>
        <p:spPr>
          <a:xfrm>
            <a:off x="6813119" y="2089818"/>
            <a:ext cx="2793627" cy="514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100" dirty="0">
                <a:latin typeface="News Gothic MT" panose="020B0503020103020203" pitchFamily="34" charset="0"/>
              </a:rPr>
              <a:t>1/5 &lt; BF &lt; 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DA43F8-6320-B346-9581-7D02B2F43BC0}"/>
              </a:ext>
            </a:extLst>
          </p:cNvPr>
          <p:cNvSpPr txBox="1"/>
          <p:nvPr/>
        </p:nvSpPr>
        <p:spPr>
          <a:xfrm>
            <a:off x="40058" y="4613536"/>
            <a:ext cx="5466239" cy="987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04788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News Gothic MT" panose="020B0503020103020203" pitchFamily="34" charset="0"/>
              </a:rPr>
              <a:t>Default JZS prior on effect size + sensitivity analyses across range of scaling factors </a:t>
            </a:r>
          </a:p>
          <a:p>
            <a:pPr marL="342900" indent="-204788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GB" dirty="0" err="1">
                <a:latin typeface="News Gothic MT" panose="020B0503020103020203" pitchFamily="34" charset="0"/>
              </a:rPr>
              <a:t>BayesFactor</a:t>
            </a:r>
            <a:r>
              <a:rPr lang="en-GB" dirty="0">
                <a:latin typeface="News Gothic MT" panose="020B0503020103020203" pitchFamily="34" charset="0"/>
              </a:rPr>
              <a:t> R package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4512C7-B462-3545-A49F-9C434F2DDA84}"/>
              </a:ext>
            </a:extLst>
          </p:cNvPr>
          <p:cNvSpPr txBox="1"/>
          <p:nvPr/>
        </p:nvSpPr>
        <p:spPr>
          <a:xfrm>
            <a:off x="1147145" y="6462255"/>
            <a:ext cx="7974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News Gothic MT" panose="020B0503020103020203" pitchFamily="34" charset="0"/>
              </a:rPr>
              <a:t>Slides adapted with permission from Mani (</a:t>
            </a:r>
            <a:r>
              <a:rPr lang="en-US" dirty="0" err="1">
                <a:latin typeface="News Gothic MT" panose="020B0503020103020203" pitchFamily="34" charset="0"/>
              </a:rPr>
              <a:t>vICIS</a:t>
            </a:r>
            <a:r>
              <a:rPr lang="en-US" dirty="0">
                <a:latin typeface="News Gothic MT" panose="020B0503020103020203" pitchFamily="34" charset="0"/>
              </a:rPr>
              <a:t>): https://</a:t>
            </a:r>
            <a:r>
              <a:rPr lang="en-US" dirty="0" err="1">
                <a:latin typeface="News Gothic MT" panose="020B0503020103020203" pitchFamily="34" charset="0"/>
              </a:rPr>
              <a:t>osf.io</a:t>
            </a:r>
            <a:r>
              <a:rPr lang="en-US" dirty="0">
                <a:latin typeface="News Gothic MT" panose="020B0503020103020203" pitchFamily="34" charset="0"/>
              </a:rPr>
              <a:t>/7aub4/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C0BA80A-B886-4C42-AE85-9BD3BA632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Bayes Factor Designs</a:t>
            </a:r>
          </a:p>
        </p:txBody>
      </p:sp>
    </p:spTree>
    <p:extLst>
      <p:ext uri="{BB962C8B-B14F-4D97-AF65-F5344CB8AC3E}">
        <p14:creationId xmlns:p14="http://schemas.microsoft.com/office/powerpoint/2010/main" val="103302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 animBg="1"/>
      <p:bldP spid="17" grpId="0" animBg="1"/>
      <p:bldP spid="34" grpId="0" animBg="1"/>
      <p:bldP spid="16" grpId="0"/>
      <p:bldP spid="33" grpId="0" animBg="1"/>
      <p:bldP spid="37" grpId="0"/>
      <p:bldP spid="39" grpId="0"/>
      <p:bldP spid="48" grpId="0" animBg="1"/>
      <p:bldP spid="49" grpId="0"/>
      <p:bldP spid="5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E96231-B303-4648-86D7-71FD63637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95312" indent="-457200">
              <a:spcBef>
                <a:spcPts val="450"/>
              </a:spcBef>
            </a:pPr>
            <a:r>
              <a:rPr lang="en-US" dirty="0"/>
              <a:t>Not constrained by pre-specified (usually incorrect) ES: continue testing until convinced effect is [not] “there”</a:t>
            </a:r>
          </a:p>
          <a:p>
            <a:pPr marL="595312" indent="-457200">
              <a:spcBef>
                <a:spcPts val="450"/>
              </a:spcBef>
            </a:pPr>
            <a:r>
              <a:rPr lang="en-US" dirty="0"/>
              <a:t>Between 50% to 70% more efficient </a:t>
            </a:r>
            <a:r>
              <a:rPr lang="en-US" sz="2100" dirty="0"/>
              <a:t>(</a:t>
            </a:r>
            <a:r>
              <a:rPr lang="en-US" sz="2100" dirty="0" err="1"/>
              <a:t>Schönbrodt</a:t>
            </a:r>
            <a:r>
              <a:rPr lang="en-US" sz="2100" dirty="0"/>
              <a:t> et al., 2017) </a:t>
            </a:r>
            <a:endParaRPr lang="en-US" dirty="0"/>
          </a:p>
          <a:p>
            <a:pPr marL="595312" indent="-457200">
              <a:spcBef>
                <a:spcPts val="450"/>
              </a:spcBef>
            </a:pPr>
            <a:r>
              <a:rPr lang="en-US" dirty="0"/>
              <a:t>In frequentist stats, “optional stopping” is bad without correction (</a:t>
            </a:r>
            <a:r>
              <a:rPr lang="en-US" dirty="0" err="1"/>
              <a:t>Lakens</a:t>
            </a:r>
            <a:r>
              <a:rPr lang="en-US" dirty="0"/>
              <a:t>, 2014)</a:t>
            </a:r>
          </a:p>
          <a:p>
            <a:pPr marL="595312" indent="-457200">
              <a:spcBef>
                <a:spcPts val="450"/>
              </a:spcBef>
            </a:pPr>
            <a:r>
              <a:rPr lang="en-US" dirty="0"/>
              <a:t>In Bayesian stats, sequential analysis is  </a:t>
            </a:r>
            <a:r>
              <a:rPr lang="en-US" dirty="0" err="1"/>
              <a:t>permissable</a:t>
            </a:r>
            <a:endParaRPr lang="en-US" dirty="0"/>
          </a:p>
          <a:p>
            <a:pPr lvl="1"/>
            <a:r>
              <a:rPr lang="en-US" dirty="0"/>
              <a:t>If H1 is true – (JZS) BF converges to ∞ with increasing sample size</a:t>
            </a:r>
          </a:p>
          <a:p>
            <a:pPr lvl="1"/>
            <a:r>
              <a:rPr lang="en-US" dirty="0"/>
              <a:t>If H0 is true – (JZS) BF converges to 0 with increasing sample size</a:t>
            </a:r>
          </a:p>
          <a:p>
            <a:pPr lvl="1"/>
            <a:r>
              <a:rPr lang="en-US" dirty="0"/>
              <a:t>(Technical caveats: de Heide &amp; </a:t>
            </a:r>
            <a:r>
              <a:rPr lang="en-US" dirty="0" err="1"/>
              <a:t>Grünwald</a:t>
            </a:r>
            <a:r>
              <a:rPr lang="en-US" dirty="0"/>
              <a:t>, 2020)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1C4400-3278-6A4C-BA5E-D71D5AC4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Bayes Factor Designs</a:t>
            </a:r>
          </a:p>
        </p:txBody>
      </p:sp>
    </p:spTree>
    <p:extLst>
      <p:ext uri="{BB962C8B-B14F-4D97-AF65-F5344CB8AC3E}">
        <p14:creationId xmlns:p14="http://schemas.microsoft.com/office/powerpoint/2010/main" val="4198101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5FF6159-830B-8A45-A190-80A0DF392C0A}"/>
              </a:ext>
            </a:extLst>
          </p:cNvPr>
          <p:cNvSpPr txBox="1"/>
          <p:nvPr/>
        </p:nvSpPr>
        <p:spPr>
          <a:xfrm>
            <a:off x="413519" y="380983"/>
            <a:ext cx="8029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News Gothic MT" panose="020B0503020103020203" pitchFamily="34" charset="0"/>
              </a:rPr>
              <a:t>Mispronunciation sensitivity task</a:t>
            </a:r>
          </a:p>
          <a:p>
            <a:pPr algn="ctr"/>
            <a:endParaRPr lang="en-US" sz="2400" dirty="0">
              <a:latin typeface="News Gothic MT" panose="020B0503020103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87DB2B-6179-FF49-9B3A-AB90EE83E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42" t="20513" r="70181" b="58974"/>
          <a:stretch/>
        </p:blipFill>
        <p:spPr>
          <a:xfrm>
            <a:off x="744583" y="1174739"/>
            <a:ext cx="1376942" cy="15892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AE8BA9-94A5-4F45-94DF-456C388AE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83" t="20196" r="54840" b="59291"/>
          <a:stretch/>
        </p:blipFill>
        <p:spPr>
          <a:xfrm>
            <a:off x="2248003" y="1175205"/>
            <a:ext cx="1376942" cy="15892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857925-F3EC-0E4E-9A60-1E2FDCB6219E}"/>
              </a:ext>
            </a:extLst>
          </p:cNvPr>
          <p:cNvSpPr txBox="1"/>
          <p:nvPr/>
        </p:nvSpPr>
        <p:spPr>
          <a:xfrm>
            <a:off x="4332760" y="1328006"/>
            <a:ext cx="3402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100" dirty="0">
                <a:latin typeface="News Gothic MT" panose="020B0503020103020203" pitchFamily="34" charset="0"/>
              </a:rPr>
              <a:t>Where’s the </a:t>
            </a:r>
            <a:r>
              <a:rPr lang="en-GB" sz="2100" dirty="0" err="1">
                <a:latin typeface="News Gothic MT" panose="020B0503020103020203" pitchFamily="34" charset="0"/>
              </a:rPr>
              <a:t>Oppel</a:t>
            </a:r>
            <a:r>
              <a:rPr lang="en-GB" sz="2100" dirty="0">
                <a:latin typeface="News Gothic MT" panose="020B0503020103020203" pitchFamily="34" charset="0"/>
              </a:rPr>
              <a:t>?</a:t>
            </a:r>
            <a:endParaRPr lang="en-GB" sz="1500" dirty="0">
              <a:latin typeface="News Gothic MT" panose="020B0503020103020203" pitchFamily="34" charset="0"/>
            </a:endParaRPr>
          </a:p>
          <a:p>
            <a:pPr algn="r"/>
            <a:r>
              <a:rPr lang="en-GB" sz="1500" dirty="0" err="1">
                <a:latin typeface="News Gothic MT" panose="020B0503020103020203" pitchFamily="34" charset="0"/>
              </a:rPr>
              <a:t>Swingley</a:t>
            </a:r>
            <a:r>
              <a:rPr lang="en-GB" sz="1500" dirty="0">
                <a:latin typeface="News Gothic MT" panose="020B0503020103020203" pitchFamily="34" charset="0"/>
              </a:rPr>
              <a:t> &amp; </a:t>
            </a:r>
            <a:r>
              <a:rPr lang="en-GB" sz="1500" dirty="0" err="1">
                <a:latin typeface="News Gothic MT" panose="020B0503020103020203" pitchFamily="34" charset="0"/>
              </a:rPr>
              <a:t>Aslin</a:t>
            </a:r>
            <a:r>
              <a:rPr lang="en-GB" sz="1500" dirty="0">
                <a:latin typeface="News Gothic MT" panose="020B0503020103020203" pitchFamily="34" charset="0"/>
              </a:rPr>
              <a:t> (2000)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E31ACD-B683-6C43-A869-59C85959F676}"/>
              </a:ext>
            </a:extLst>
          </p:cNvPr>
          <p:cNvSpPr txBox="1"/>
          <p:nvPr/>
        </p:nvSpPr>
        <p:spPr>
          <a:xfrm>
            <a:off x="395683" y="3429000"/>
            <a:ext cx="8029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News Gothic MT" panose="020B0503020103020203" pitchFamily="34" charset="0"/>
              </a:rPr>
              <a:t>Cross-situational learning task</a:t>
            </a:r>
          </a:p>
          <a:p>
            <a:pPr algn="ctr"/>
            <a:endParaRPr lang="en-US" sz="2400" dirty="0">
              <a:latin typeface="News Gothic MT" panose="020B0503020103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A9B699-BAE8-194D-8D71-3FCE7AB7D8C1}"/>
              </a:ext>
            </a:extLst>
          </p:cNvPr>
          <p:cNvSpPr txBox="1"/>
          <p:nvPr/>
        </p:nvSpPr>
        <p:spPr>
          <a:xfrm>
            <a:off x="-235119" y="5473270"/>
            <a:ext cx="34028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100" dirty="0">
                <a:latin typeface="News Gothic MT" panose="020B0503020103020203" pitchFamily="34" charset="0"/>
              </a:rPr>
              <a:t>Madi, </a:t>
            </a:r>
            <a:r>
              <a:rPr lang="en-GB" sz="2100" dirty="0" err="1">
                <a:latin typeface="News Gothic MT" panose="020B0503020103020203" pitchFamily="34" charset="0"/>
              </a:rPr>
              <a:t>Isot</a:t>
            </a:r>
            <a:endParaRPr lang="en-GB" sz="1500" dirty="0">
              <a:latin typeface="News Gothic MT" panose="020B050302010302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EBD8BEB-7B07-054B-A958-501933E1EA42}"/>
              </a:ext>
            </a:extLst>
          </p:cNvPr>
          <p:cNvPicPr/>
          <p:nvPr/>
        </p:nvPicPr>
        <p:blipFill rotWithShape="1">
          <a:blip r:embed="rId3"/>
          <a:srcRect l="31083" t="44923" r="47073" b="32308"/>
          <a:stretch/>
        </p:blipFill>
        <p:spPr>
          <a:xfrm>
            <a:off x="2728849" y="4077895"/>
            <a:ext cx="1792190" cy="1168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526609-C44B-794A-9897-E7C7107F4F80}"/>
              </a:ext>
            </a:extLst>
          </p:cNvPr>
          <p:cNvPicPr/>
          <p:nvPr/>
        </p:nvPicPr>
        <p:blipFill rotWithShape="1">
          <a:blip r:embed="rId3"/>
          <a:srcRect l="19500" t="44923" r="57530" b="32308"/>
          <a:stretch/>
        </p:blipFill>
        <p:spPr>
          <a:xfrm>
            <a:off x="523986" y="4077895"/>
            <a:ext cx="1884668" cy="11685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49766A2-276D-6243-954D-63B038E784DB}"/>
              </a:ext>
            </a:extLst>
          </p:cNvPr>
          <p:cNvSpPr txBox="1"/>
          <p:nvPr/>
        </p:nvSpPr>
        <p:spPr>
          <a:xfrm>
            <a:off x="1923507" y="5473270"/>
            <a:ext cx="34028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100" dirty="0" err="1">
                <a:latin typeface="News Gothic MT" panose="020B0503020103020203" pitchFamily="34" charset="0"/>
              </a:rPr>
              <a:t>Asan</a:t>
            </a:r>
            <a:r>
              <a:rPr lang="en-GB" sz="2100" dirty="0">
                <a:latin typeface="News Gothic MT" panose="020B0503020103020203" pitchFamily="34" charset="0"/>
              </a:rPr>
              <a:t>, </a:t>
            </a:r>
            <a:r>
              <a:rPr lang="en-GB" sz="2100" dirty="0" err="1">
                <a:latin typeface="News Gothic MT" panose="020B0503020103020203" pitchFamily="34" charset="0"/>
              </a:rPr>
              <a:t>Isot</a:t>
            </a:r>
            <a:endParaRPr lang="en-GB" sz="1500" dirty="0">
              <a:latin typeface="News Gothic MT" panose="020B0503020103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F80E9D2-77A5-9743-9418-5ABFC4A15B4A}"/>
              </a:ext>
            </a:extLst>
          </p:cNvPr>
          <p:cNvPicPr/>
          <p:nvPr/>
        </p:nvPicPr>
        <p:blipFill rotWithShape="1">
          <a:blip r:embed="rId3"/>
          <a:srcRect l="31083" t="44923" r="47073" b="32308"/>
          <a:stretch/>
        </p:blipFill>
        <p:spPr>
          <a:xfrm>
            <a:off x="6539256" y="4064024"/>
            <a:ext cx="1792190" cy="1168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CC10E9F-DDA1-CA48-B012-2EBD6016B110}"/>
              </a:ext>
            </a:extLst>
          </p:cNvPr>
          <p:cNvPicPr/>
          <p:nvPr/>
        </p:nvPicPr>
        <p:blipFill rotWithShape="1">
          <a:blip r:embed="rId3"/>
          <a:srcRect l="64182" t="44923" r="27344" b="32308"/>
          <a:stretch/>
        </p:blipFill>
        <p:spPr>
          <a:xfrm>
            <a:off x="7632194" y="4077895"/>
            <a:ext cx="695331" cy="11546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14BDB16-0D76-4749-93B2-345C613FCA43}"/>
              </a:ext>
            </a:extLst>
          </p:cNvPr>
          <p:cNvSpPr txBox="1"/>
          <p:nvPr/>
        </p:nvSpPr>
        <p:spPr>
          <a:xfrm>
            <a:off x="5571582" y="5473271"/>
            <a:ext cx="3402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100" dirty="0" err="1">
                <a:latin typeface="News Gothic MT" panose="020B0503020103020203" pitchFamily="34" charset="0"/>
              </a:rPr>
              <a:t>Isot</a:t>
            </a:r>
            <a:r>
              <a:rPr lang="en-GB" sz="2100" dirty="0">
                <a:latin typeface="News Gothic MT" panose="020B0503020103020203" pitchFamily="34" charset="0"/>
              </a:rPr>
              <a:t>, </a:t>
            </a:r>
            <a:r>
              <a:rPr lang="en-GB" sz="2100" dirty="0" err="1">
                <a:latin typeface="News Gothic MT" panose="020B0503020103020203" pitchFamily="34" charset="0"/>
              </a:rPr>
              <a:t>Isot</a:t>
            </a:r>
            <a:r>
              <a:rPr lang="en-GB" sz="2100" dirty="0">
                <a:latin typeface="News Gothic MT" panose="020B0503020103020203" pitchFamily="34" charset="0"/>
              </a:rPr>
              <a:t>, </a:t>
            </a:r>
            <a:r>
              <a:rPr lang="en-GB" sz="2100" dirty="0" err="1">
                <a:latin typeface="News Gothic MT" panose="020B0503020103020203" pitchFamily="34" charset="0"/>
              </a:rPr>
              <a:t>Isot</a:t>
            </a:r>
            <a:r>
              <a:rPr lang="en-GB" sz="2100" dirty="0">
                <a:latin typeface="News Gothic MT" panose="020B0503020103020203" pitchFamily="34" charset="0"/>
              </a:rPr>
              <a:t>…</a:t>
            </a:r>
          </a:p>
          <a:p>
            <a:pPr algn="r"/>
            <a:r>
              <a:rPr lang="en-GB" sz="1500" dirty="0">
                <a:latin typeface="News Gothic MT" panose="020B0503020103020203" pitchFamily="34" charset="0"/>
              </a:rPr>
              <a:t>Smith &amp; Yu (2008)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BF57E4-C867-DE49-B9DC-A0F81EE39D98}"/>
              </a:ext>
            </a:extLst>
          </p:cNvPr>
          <p:cNvSpPr txBox="1"/>
          <p:nvPr/>
        </p:nvSpPr>
        <p:spPr>
          <a:xfrm>
            <a:off x="6034197" y="6445798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News Gothic MT" panose="020B0503020103020203" pitchFamily="34" charset="0"/>
              </a:rPr>
              <a:t>Mani et al. (2021), Dev Sci</a:t>
            </a:r>
          </a:p>
        </p:txBody>
      </p:sp>
    </p:spTree>
    <p:extLst>
      <p:ext uri="{BB962C8B-B14F-4D97-AF65-F5344CB8AC3E}">
        <p14:creationId xmlns:p14="http://schemas.microsoft.com/office/powerpoint/2010/main" val="89992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7" grpId="0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5FF6159-830B-8A45-A190-80A0DF392C0A}"/>
              </a:ext>
            </a:extLst>
          </p:cNvPr>
          <p:cNvSpPr txBox="1"/>
          <p:nvPr/>
        </p:nvSpPr>
        <p:spPr>
          <a:xfrm>
            <a:off x="217576" y="354856"/>
            <a:ext cx="8029931" cy="103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News Gothic MT" panose="020B0503020103020203" pitchFamily="34" charset="0"/>
              </a:rPr>
              <a:t>Mispronunciation sensitivity task (final n = 21)</a:t>
            </a:r>
          </a:p>
          <a:p>
            <a:r>
              <a:rPr lang="en-US" sz="1350" dirty="0">
                <a:latin typeface="News Gothic MT" panose="020B0503020103020203" pitchFamily="34" charset="0"/>
              </a:rPr>
              <a:t>t(20) = 3.10, BF = 8.13, d = 0.61, 95% HDI [0.14, 1.07]</a:t>
            </a:r>
            <a:endParaRPr lang="en-US" sz="2400" dirty="0">
              <a:latin typeface="News Gothic MT" panose="020B0503020103020203" pitchFamily="34" charset="0"/>
            </a:endParaRPr>
          </a:p>
          <a:p>
            <a:pPr algn="ctr"/>
            <a:endParaRPr lang="en-US" sz="2400" dirty="0">
              <a:latin typeface="News Gothic MT" panose="020B0503020103020203" pitchFamily="34" charset="0"/>
            </a:endParaRPr>
          </a:p>
        </p:txBody>
      </p:sp>
      <p:pic>
        <p:nvPicPr>
          <p:cNvPr id="12" name="Grafik 1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8C9CEDC6-CDB0-D542-91AF-5F9EE10A92EA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219032" y="1228273"/>
            <a:ext cx="4114800" cy="2057400"/>
          </a:xfrm>
          <a:prstGeom prst="rect">
            <a:avLst/>
          </a:prstGeom>
        </p:spPr>
      </p:pic>
      <p:pic>
        <p:nvPicPr>
          <p:cNvPr id="14" name="Grafik 1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59184C7D-DDA2-E64A-A44F-8B3AB7348B7B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4577014" y="1203140"/>
            <a:ext cx="4114800" cy="205740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45003C4-58F9-F14D-AD02-5F8FB9D8B381}"/>
              </a:ext>
            </a:extLst>
          </p:cNvPr>
          <p:cNvGrpSpPr/>
          <p:nvPr/>
        </p:nvGrpSpPr>
        <p:grpSpPr>
          <a:xfrm>
            <a:off x="219032" y="3625180"/>
            <a:ext cx="8499199" cy="2877964"/>
            <a:chOff x="219032" y="3625180"/>
            <a:chExt cx="8499199" cy="28779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E072B08-68C4-0341-9E0A-CA5ADDF1B468}"/>
                </a:ext>
              </a:extLst>
            </p:cNvPr>
            <p:cNvSpPr txBox="1"/>
            <p:nvPr/>
          </p:nvSpPr>
          <p:spPr>
            <a:xfrm>
              <a:off x="318867" y="3625180"/>
              <a:ext cx="8029931" cy="1038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News Gothic MT" panose="020B0503020103020203" pitchFamily="34" charset="0"/>
                </a:rPr>
                <a:t>Cross-situational learning task (final n = 43)</a:t>
              </a:r>
            </a:p>
            <a:p>
              <a:r>
                <a:rPr lang="en-US" sz="1350" dirty="0">
                  <a:latin typeface="News Gothic MT" panose="020B0503020103020203" pitchFamily="34" charset="0"/>
                </a:rPr>
                <a:t>t(42) = 0.43, BF = 0.18, d = 0.06, 95% HDI [-0.22; 0.35] </a:t>
              </a:r>
              <a:endParaRPr lang="en-US" sz="2400" dirty="0">
                <a:latin typeface="News Gothic MT" panose="020B0503020103020203" pitchFamily="34" charset="0"/>
              </a:endParaRPr>
            </a:p>
            <a:p>
              <a:pPr algn="ctr"/>
              <a:endParaRPr lang="en-US" sz="2400" dirty="0">
                <a:latin typeface="News Gothic MT" panose="020B0503020103020203" pitchFamily="34" charset="0"/>
              </a:endParaRPr>
            </a:p>
          </p:txBody>
        </p:sp>
        <p:pic>
          <p:nvPicPr>
            <p:cNvPr id="13" name="Grafik 14" descr="Ein Bild, das Text, Karte enthält.&#10;&#10;Automatisch generierte Beschreibung">
              <a:extLst>
                <a:ext uri="{FF2B5EF4-FFF2-40B4-BE49-F238E27FC236}">
                  <a16:creationId xmlns:a16="http://schemas.microsoft.com/office/drawing/2014/main" id="{D0B70FD9-C3F9-A24D-8CB6-95C839DDC5BE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195"/>
            <a:stretch/>
          </p:blipFill>
          <p:spPr>
            <a:xfrm>
              <a:off x="219032" y="4371447"/>
              <a:ext cx="4114800" cy="2131697"/>
            </a:xfrm>
            <a:prstGeom prst="rect">
              <a:avLst/>
            </a:prstGeom>
          </p:spPr>
        </p:pic>
        <p:pic>
          <p:nvPicPr>
            <p:cNvPr id="15" name="Grafik 14" descr="Ein Bild, das Text, Karte enthält.&#10;&#10;Automatisch generierte Beschreibung">
              <a:extLst>
                <a:ext uri="{FF2B5EF4-FFF2-40B4-BE49-F238E27FC236}">
                  <a16:creationId xmlns:a16="http://schemas.microsoft.com/office/drawing/2014/main" id="{DC6F415C-23CE-294C-B22E-4887285692CE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966"/>
            <a:stretch/>
          </p:blipFill>
          <p:spPr>
            <a:xfrm>
              <a:off x="4603431" y="4368620"/>
              <a:ext cx="4114800" cy="20587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51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3CDE9-3805-BF46-9D0B-5A11A650A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Take-homes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555E0-4A81-1C4D-9B63-F8E69B867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(flawed) classic approach: Power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General alternatives: goal-based planning</a:t>
            </a:r>
          </a:p>
          <a:p>
            <a:pPr marL="914400" lvl="1" indent="-514350"/>
            <a:r>
              <a:rPr lang="en-US" dirty="0"/>
              <a:t>State goals and constraints of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Bayesian methods can help</a:t>
            </a:r>
          </a:p>
          <a:p>
            <a:pPr marL="914400" lvl="1" indent="-514350"/>
            <a:r>
              <a:rPr lang="en-US" dirty="0"/>
              <a:t>Sequential testing using Bayes Factors</a:t>
            </a:r>
          </a:p>
          <a:p>
            <a:pPr marL="914400" lvl="1" indent="-514350"/>
            <a:r>
              <a:rPr lang="en-US" dirty="0"/>
              <a:t>Easy and efficient way to gather evidence for or against the null </a:t>
            </a:r>
          </a:p>
        </p:txBody>
      </p:sp>
    </p:spTree>
    <p:extLst>
      <p:ext uri="{BB962C8B-B14F-4D97-AF65-F5344CB8AC3E}">
        <p14:creationId xmlns:p14="http://schemas.microsoft.com/office/powerpoint/2010/main" val="4070596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59875-0252-4B41-82F8-1686DF746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85321"/>
            <a:ext cx="8229600" cy="50755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Write in the chat: how do you typically plan the sample size for your studies?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 responses:</a:t>
            </a:r>
          </a:p>
          <a:p>
            <a:r>
              <a:rPr lang="en-US" dirty="0"/>
              <a:t>Power analysis</a:t>
            </a:r>
          </a:p>
          <a:p>
            <a:r>
              <a:rPr lang="en-US" dirty="0"/>
              <a:t>Same sample as [my last study/their last study]</a:t>
            </a:r>
          </a:p>
          <a:p>
            <a:r>
              <a:rPr lang="en-US" dirty="0"/>
              <a:t>N=16 always</a:t>
            </a:r>
          </a:p>
          <a:p>
            <a:r>
              <a:rPr lang="en-US" dirty="0"/>
              <a:t>Sequential Bayesian analysis</a:t>
            </a:r>
          </a:p>
          <a:p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255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2E53E-C7E4-2E4B-A230-D887E4B67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this study be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584BD-0FDD-D143-8123-E005512F5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alternative way to think about sample size planning: will this study be informative? </a:t>
            </a:r>
          </a:p>
          <a:p>
            <a:r>
              <a:rPr lang="en-US" dirty="0"/>
              <a:t>Will your reviewers say:</a:t>
            </a:r>
          </a:p>
          <a:p>
            <a:pPr lvl="1"/>
            <a:r>
              <a:rPr lang="en-US" dirty="0"/>
              <a:t>“Design didn’t yield much positive or negative evidence”?</a:t>
            </a:r>
          </a:p>
          <a:p>
            <a:pPr lvl="1"/>
            <a:r>
              <a:rPr lang="en-US" dirty="0"/>
              <a:t>“Not precise enough to constrain future work”?</a:t>
            </a:r>
          </a:p>
          <a:p>
            <a:pPr lvl="1"/>
            <a:r>
              <a:rPr lang="en-US" dirty="0"/>
              <a:t>”Wasted participants’ time”?</a:t>
            </a:r>
          </a:p>
        </p:txBody>
      </p:sp>
    </p:spTree>
    <p:extLst>
      <p:ext uri="{BB962C8B-B14F-4D97-AF65-F5344CB8AC3E}">
        <p14:creationId xmlns:p14="http://schemas.microsoft.com/office/powerpoint/2010/main" val="1404173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3CDE9-3805-BF46-9D0B-5A11A650A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555E0-4A81-1C4D-9B63-F8E69B867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(flawed) classic approach: Power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General alternative strategies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Bayesian methods </a:t>
            </a:r>
            <a:r>
              <a:rPr lang="en-US"/>
              <a:t>can help: Sequential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896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3CDE9-3805-BF46-9D0B-5A11A650A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555E0-4A81-1C4D-9B63-F8E69B867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050636"/>
            <a:ext cx="8399417" cy="5075527"/>
          </a:xfrm>
        </p:spPr>
        <p:txBody>
          <a:bodyPr anchor="ctr"/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The (flawed) classic approach: Power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General alternative strategies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Bayesian methods can help: Sequential testing</a:t>
            </a:r>
          </a:p>
        </p:txBody>
      </p:sp>
    </p:spTree>
    <p:extLst>
      <p:ext uri="{BB962C8B-B14F-4D97-AF65-F5344CB8AC3E}">
        <p14:creationId xmlns:p14="http://schemas.microsoft.com/office/powerpoint/2010/main" val="3691249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News Gothic MT" charset="0"/>
                <a:ea typeface="ＭＳ Ｐゴシック" charset="0"/>
              </a:rPr>
              <a:t>Classic NHST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77401"/>
              </p:ext>
            </p:extLst>
          </p:nvPr>
        </p:nvGraphicFramePr>
        <p:xfrm>
          <a:off x="1828800" y="1968136"/>
          <a:ext cx="5791200" cy="248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44600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latin typeface="News Gothic MT" panose="020B0503020103020203" pitchFamily="34" charset="0"/>
                        </a:rPr>
                        <a:t>Type</a:t>
                      </a:r>
                      <a:r>
                        <a:rPr lang="en-US" sz="2800" b="0" i="0" baseline="0" dirty="0">
                          <a:latin typeface="News Gothic MT" panose="020B0503020103020203" pitchFamily="34" charset="0"/>
                        </a:rPr>
                        <a:t> I error</a:t>
                      </a:r>
                      <a:endParaRPr lang="en-US" sz="2800" b="1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latin typeface="News Gothic MT" panose="020B0503020103020203" pitchFamily="34" charset="0"/>
                        </a:rPr>
                        <a:t>Correct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4600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latin typeface="News Gothic MT" panose="020B0503020103020203" pitchFamily="34" charset="0"/>
                        </a:rPr>
                        <a:t>Correct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>
                          <a:latin typeface="News Gothic MT" panose="020B0503020103020203" pitchFamily="34" charset="0"/>
                        </a:rPr>
                        <a:t>Type II</a:t>
                      </a:r>
                      <a:r>
                        <a:rPr lang="en-US" sz="2800" b="0" i="0" baseline="0" dirty="0">
                          <a:latin typeface="News Gothic MT" panose="020B0503020103020203" pitchFamily="34" charset="0"/>
                        </a:rPr>
                        <a:t> error</a:t>
                      </a:r>
                      <a:endParaRPr lang="en-US" sz="2800" b="1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5549" name="TextBox 4"/>
          <p:cNvSpPr txBox="1">
            <a:spLocks noChangeArrowheads="1"/>
          </p:cNvSpPr>
          <p:nvPr/>
        </p:nvSpPr>
        <p:spPr bwMode="auto">
          <a:xfrm>
            <a:off x="4151312" y="685799"/>
            <a:ext cx="10821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800" dirty="0">
                <a:latin typeface="News Gothic MT" panose="020B0503020103020203" pitchFamily="34" charset="0"/>
              </a:rPr>
              <a:t>Truth</a:t>
            </a:r>
          </a:p>
        </p:txBody>
      </p:sp>
      <p:sp>
        <p:nvSpPr>
          <p:cNvPr id="65550" name="TextBox 5"/>
          <p:cNvSpPr txBox="1">
            <a:spLocks noChangeArrowheads="1"/>
          </p:cNvSpPr>
          <p:nvPr/>
        </p:nvSpPr>
        <p:spPr bwMode="auto">
          <a:xfrm>
            <a:off x="2514600" y="1358536"/>
            <a:ext cx="47284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latin typeface="News Gothic MT" panose="020B0503020103020203" pitchFamily="34" charset="0"/>
              </a:rPr>
              <a:t>Null is true 		      Null is false</a:t>
            </a:r>
          </a:p>
        </p:txBody>
      </p:sp>
      <p:sp>
        <p:nvSpPr>
          <p:cNvPr id="65551" name="TextBox 6"/>
          <p:cNvSpPr txBox="1">
            <a:spLocks noChangeArrowheads="1"/>
          </p:cNvSpPr>
          <p:nvPr/>
        </p:nvSpPr>
        <p:spPr bwMode="auto">
          <a:xfrm>
            <a:off x="5251450" y="1358536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dirty="0">
              <a:latin typeface="News Gothic MT" panose="020B0503020103020203" pitchFamily="34" charset="0"/>
            </a:endParaRPr>
          </a:p>
        </p:txBody>
      </p:sp>
      <p:sp>
        <p:nvSpPr>
          <p:cNvPr id="65552" name="TextBox 8"/>
          <p:cNvSpPr txBox="1">
            <a:spLocks noChangeArrowheads="1"/>
          </p:cNvSpPr>
          <p:nvPr/>
        </p:nvSpPr>
        <p:spPr bwMode="auto">
          <a:xfrm rot="-5400000">
            <a:off x="-494663" y="2854110"/>
            <a:ext cx="36896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latin typeface="News Gothic MT" panose="020B0503020103020203" pitchFamily="34" charset="0"/>
              </a:rPr>
              <a:t>Null is true 	Null is false</a:t>
            </a:r>
          </a:p>
        </p:txBody>
      </p:sp>
      <p:sp>
        <p:nvSpPr>
          <p:cNvPr id="65553" name="TextBox 9"/>
          <p:cNvSpPr txBox="1">
            <a:spLocks noChangeArrowheads="1"/>
          </p:cNvSpPr>
          <p:nvPr/>
        </p:nvSpPr>
        <p:spPr bwMode="auto">
          <a:xfrm rot="-5400000">
            <a:off x="-999837" y="2967001"/>
            <a:ext cx="35189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800" dirty="0">
                <a:latin typeface="News Gothic MT" panose="020B0503020103020203" pitchFamily="34" charset="0"/>
              </a:rPr>
              <a:t>Experimental result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45474" y="2730136"/>
            <a:ext cx="5349328" cy="1664732"/>
            <a:chOff x="2045474" y="3200400"/>
            <a:chExt cx="5349328" cy="1664732"/>
          </a:xfrm>
        </p:grpSpPr>
        <p:sp>
          <p:nvSpPr>
            <p:cNvPr id="2" name="TextBox 1"/>
            <p:cNvSpPr txBox="1"/>
            <p:nvPr/>
          </p:nvSpPr>
          <p:spPr>
            <a:xfrm>
              <a:off x="2045474" y="3200400"/>
              <a:ext cx="2445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News Gothic MT" panose="020B0503020103020203" pitchFamily="34" charset="0"/>
                </a:rPr>
                <a:t>False positive (alpha)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02416" y="4495800"/>
              <a:ext cx="23923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News Gothic MT" panose="020B0503020103020203" pitchFamily="34" charset="0"/>
                </a:rPr>
                <a:t>False negative (beta)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68661FE-1986-AC44-A511-960D6454F965}"/>
              </a:ext>
            </a:extLst>
          </p:cNvPr>
          <p:cNvSpPr txBox="1"/>
          <p:nvPr/>
        </p:nvSpPr>
        <p:spPr>
          <a:xfrm>
            <a:off x="1021229" y="5265974"/>
            <a:ext cx="71591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Power is the </a:t>
            </a:r>
            <a:r>
              <a:rPr lang="en-US" sz="2800" b="1" dirty="0"/>
              <a:t>probability of rejecting the null </a:t>
            </a:r>
            <a:r>
              <a:rPr lang="en-US" sz="2800" dirty="0"/>
              <a:t>(given that the null is false), for a particular effect size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FFAA25-7FE2-BE4C-9664-C9CA39DD9BA3}"/>
              </a:ext>
            </a:extLst>
          </p:cNvPr>
          <p:cNvGrpSpPr/>
          <p:nvPr/>
        </p:nvGrpSpPr>
        <p:grpSpPr>
          <a:xfrm>
            <a:off x="7237337" y="2252017"/>
            <a:ext cx="1859117" cy="1355132"/>
            <a:chOff x="7237337" y="2252017"/>
            <a:chExt cx="1859117" cy="135513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A32BECC-D381-3447-9B34-1F81DBBE459A}"/>
                    </a:ext>
                  </a:extLst>
                </p14:cNvPr>
                <p14:cNvContentPartPr/>
                <p14:nvPr/>
              </p14:nvContentPartPr>
              <p14:xfrm>
                <a:off x="7237337" y="2996229"/>
                <a:ext cx="882360" cy="6109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A32BECC-D381-3447-9B34-1F81DBBE459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228337" y="2987589"/>
                  <a:ext cx="900000" cy="62856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926BCA-5736-2A49-A79B-4F54B3152652}"/>
                </a:ext>
              </a:extLst>
            </p:cNvPr>
            <p:cNvSpPr txBox="1"/>
            <p:nvPr/>
          </p:nvSpPr>
          <p:spPr>
            <a:xfrm>
              <a:off x="7663893" y="2252017"/>
              <a:ext cx="14325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Power = </a:t>
              </a:r>
            </a:p>
            <a:p>
              <a:pPr algn="ctr"/>
              <a:r>
                <a:rPr lang="en-US" dirty="0"/>
                <a:t>1 - beta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015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illustration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1074"/>
          <a:stretch/>
        </p:blipFill>
        <p:spPr>
          <a:xfrm>
            <a:off x="787718" y="914400"/>
            <a:ext cx="7606665" cy="2826948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 bwMode="auto">
          <a:xfrm>
            <a:off x="3933680" y="914400"/>
            <a:ext cx="0" cy="56388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C6407D4-272C-CB4C-AAF6-D433D3FF9A45}"/>
              </a:ext>
            </a:extLst>
          </p:cNvPr>
          <p:cNvSpPr txBox="1"/>
          <p:nvPr/>
        </p:nvSpPr>
        <p:spPr>
          <a:xfrm>
            <a:off x="5368834" y="1502229"/>
            <a:ext cx="2117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NULL DISTRIBUTION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154B597-C878-1D46-8F83-00ACD82BE1B2}"/>
              </a:ext>
            </a:extLst>
          </p:cNvPr>
          <p:cNvGrpSpPr/>
          <p:nvPr/>
        </p:nvGrpSpPr>
        <p:grpSpPr>
          <a:xfrm>
            <a:off x="797610" y="3836930"/>
            <a:ext cx="7606665" cy="2855462"/>
            <a:chOff x="797610" y="3836930"/>
            <a:chExt cx="7606665" cy="285546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50580"/>
            <a:stretch/>
          </p:blipFill>
          <p:spPr>
            <a:xfrm>
              <a:off x="797610" y="3836930"/>
              <a:ext cx="7606665" cy="285546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64BE60-3921-264A-87D5-C74318B5AC0D}"/>
                </a:ext>
              </a:extLst>
            </p:cNvPr>
            <p:cNvSpPr txBox="1"/>
            <p:nvPr/>
          </p:nvSpPr>
          <p:spPr>
            <a:xfrm>
              <a:off x="4600942" y="4329177"/>
              <a:ext cx="34282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DISTRIBUTION UNDER KNOWN 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017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illustration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26973"/>
            <a:ext cx="7637399" cy="5854827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 bwMode="auto">
          <a:xfrm>
            <a:off x="4455210" y="914400"/>
            <a:ext cx="0" cy="56388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8611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12603</TotalTime>
  <Words>1239</Words>
  <Application>Microsoft Macintosh PowerPoint</Application>
  <PresentationFormat>On-screen Show (4:3)</PresentationFormat>
  <Paragraphs>182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News Gothic MT</vt:lpstr>
      <vt:lpstr>Office Theme</vt:lpstr>
      <vt:lpstr>Planning developmental studies: A Bayesian Perspective</vt:lpstr>
      <vt:lpstr>PowerPoint Presentation</vt:lpstr>
      <vt:lpstr>PowerPoint Presentation</vt:lpstr>
      <vt:lpstr>Should this study be done?</vt:lpstr>
      <vt:lpstr>Outline</vt:lpstr>
      <vt:lpstr>Outline</vt:lpstr>
      <vt:lpstr>Classic NHST</vt:lpstr>
      <vt:lpstr>Quick illustration</vt:lpstr>
      <vt:lpstr>Quick illustration</vt:lpstr>
      <vt:lpstr>The big problem</vt:lpstr>
      <vt:lpstr>The (other) big problem </vt:lpstr>
      <vt:lpstr>Potential sources of effect sizes</vt:lpstr>
      <vt:lpstr>Potential sources of effect sizes</vt:lpstr>
      <vt:lpstr>Potential sources of effect sizes</vt:lpstr>
      <vt:lpstr>Potential sources of effect sizes</vt:lpstr>
      <vt:lpstr>Potential sources of effect sizes</vt:lpstr>
      <vt:lpstr>Outline</vt:lpstr>
      <vt:lpstr>Planning a sample</vt:lpstr>
      <vt:lpstr>Example 1</vt:lpstr>
      <vt:lpstr>Example 2</vt:lpstr>
      <vt:lpstr>Example sample size justification</vt:lpstr>
      <vt:lpstr>Outline</vt:lpstr>
      <vt:lpstr>Sequential Bayes Factor Designs</vt:lpstr>
      <vt:lpstr>Sequential Bayes Factor Designs</vt:lpstr>
      <vt:lpstr>PowerPoint Presentation</vt:lpstr>
      <vt:lpstr>PowerPoint Presentation</vt:lpstr>
      <vt:lpstr>Take-homes</vt:lpstr>
    </vt:vector>
  </TitlesOfParts>
  <Company>Stanford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analysis</dc:title>
  <dc:creator>Michael C Frank</dc:creator>
  <cp:lastModifiedBy>Michael C. Frank</cp:lastModifiedBy>
  <cp:revision>85</cp:revision>
  <cp:lastPrinted>2013-02-20T06:52:35Z</cp:lastPrinted>
  <dcterms:created xsi:type="dcterms:W3CDTF">2012-09-10T01:01:22Z</dcterms:created>
  <dcterms:modified xsi:type="dcterms:W3CDTF">2021-04-07T05:02:01Z</dcterms:modified>
</cp:coreProperties>
</file>